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>
      <p:cViewPr varScale="1">
        <p:scale>
          <a:sx n="87" d="100"/>
          <a:sy n="87" d="100"/>
        </p:scale>
        <p:origin x="102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F89955-0236-43B4-8803-4ABE7121BDD1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615020-2E1E-4A79-A109-1BF553297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943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www.ishangi.org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adinkra_workshop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Adinkra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cloths made from yellow or white cotton fabrics are worn for happy occasions, such as weddings, naming ceremonies or rites of passage, whereas dark colors are traditionally used for funerals.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Adinkra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means “goodbye” and is a non-verbal communication of farewell to the deceased and condolence to the grieving family.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Adinkra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symbol designs are cut out of gourds, and then thin wood sticks, bound with twine, are attached to the gourd pieces to make handles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36E1C-0843-4757-83AA-16523BBF1FE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032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www.etsy.com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/listing/ 91907126/black-and-white...</a:t>
            </a:r>
          </a:p>
          <a:p>
            <a:r>
              <a:rPr lang="en-US" dirty="0" smtClean="0"/>
              <a:t>http://</a:t>
            </a:r>
            <a:r>
              <a:rPr lang="en-US" dirty="0" err="1" smtClean="0"/>
              <a:t>www.wwdrums.com/images/products/preview/kpl_nat.jpg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36E1C-0843-4757-83AA-16523BBF1FE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765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Democracy and oneness irrespective of cultural differences.</a:t>
            </a:r>
          </a:p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Funtumfunafu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denkyemfunafu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won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afuru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bom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nso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woredidi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woreko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“They share one stomach and yet they fight for getting food.”</a:t>
            </a:r>
          </a:p>
          <a:p>
            <a:r>
              <a:rPr lang="en-US" dirty="0" smtClean="0"/>
              <a:t>http://</a:t>
            </a:r>
            <a:r>
              <a:rPr lang="en-US" dirty="0" err="1" smtClean="0"/>
              <a:t>www.stlawu.edu</a:t>
            </a:r>
            <a:r>
              <a:rPr lang="en-US" dirty="0" smtClean="0"/>
              <a:t>/gallery/education/f/09textiles/</a:t>
            </a:r>
            <a:r>
              <a:rPr lang="en-US" dirty="0" err="1" smtClean="0"/>
              <a:t>adinkra_symbols.pdf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36E1C-0843-4757-83AA-16523BBF1FE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135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www.conradiator.com/essays/ghanamuseum.html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36E1C-0843-4757-83AA-16523BBF1FE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06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36E1C-0843-4757-83AA-16523BBF1FE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3592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DC453-62BB-4BD1-82D5-04B7DC6CB27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219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E9997-5A1D-4689-961D-E745CFD270B3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537B3-5CBF-4F80-B4B3-FBDAF8DF47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262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E9997-5A1D-4689-961D-E745CFD270B3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537B3-5CBF-4F80-B4B3-FBDAF8DF47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043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E9997-5A1D-4689-961D-E745CFD270B3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537B3-5CBF-4F80-B4B3-FBDAF8DF47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308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E9997-5A1D-4689-961D-E745CFD270B3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537B3-5CBF-4F80-B4B3-FBDAF8DF47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904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E9997-5A1D-4689-961D-E745CFD270B3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537B3-5CBF-4F80-B4B3-FBDAF8DF47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099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E9997-5A1D-4689-961D-E745CFD270B3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537B3-5CBF-4F80-B4B3-FBDAF8DF47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876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E9997-5A1D-4689-961D-E745CFD270B3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537B3-5CBF-4F80-B4B3-FBDAF8DF47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00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E9997-5A1D-4689-961D-E745CFD270B3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537B3-5CBF-4F80-B4B3-FBDAF8DF47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464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E9997-5A1D-4689-961D-E745CFD270B3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537B3-5CBF-4F80-B4B3-FBDAF8DF47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227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E9997-5A1D-4689-961D-E745CFD270B3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537B3-5CBF-4F80-B4B3-FBDAF8DF47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241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E9997-5A1D-4689-961D-E745CFD270B3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537B3-5CBF-4F80-B4B3-FBDAF8DF47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06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E9997-5A1D-4689-961D-E745CFD270B3}" type="datetimeFigureOut">
              <a:rPr lang="en-US" smtClean="0"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537B3-5CBF-4F80-B4B3-FBDAF8DF47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444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hyperlink" Target="https://www.youtube.com/watch?v=-n8LtRi2i8c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himamanda.com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youtube.com/watch?v=wheQsYCDezE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African literary arts – part 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Proverbs into symbols</a:t>
            </a:r>
          </a:p>
          <a:p>
            <a:r>
              <a:rPr lang="en-US" dirty="0" smtClean="0"/>
              <a:t>Fiction writing in Nigeria:</a:t>
            </a:r>
          </a:p>
          <a:p>
            <a:r>
              <a:rPr lang="en-US" dirty="0" smtClean="0"/>
              <a:t>The novel as case study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908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African literary arts – part 2</a:t>
            </a:r>
            <a:endParaRPr lang="en-US" sz="48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b="1" u="sng" dirty="0" smtClean="0"/>
              <a:t>Visual Symbols </a:t>
            </a:r>
            <a:r>
              <a:rPr lang="en-US" dirty="0" smtClean="0"/>
              <a:t>and communication</a:t>
            </a:r>
          </a:p>
          <a:p>
            <a:r>
              <a:rPr lang="en-US" b="1" dirty="0" smtClean="0"/>
              <a:t>Novels</a:t>
            </a:r>
          </a:p>
          <a:p>
            <a:r>
              <a:rPr lang="en-US" dirty="0" smtClean="0"/>
              <a:t>Poems / Volumes of poetry</a:t>
            </a:r>
          </a:p>
          <a:p>
            <a:r>
              <a:rPr lang="en-US" dirty="0" smtClean="0"/>
              <a:t>Prose (Non-fiction)</a:t>
            </a:r>
          </a:p>
          <a:p>
            <a:r>
              <a:rPr lang="en-US" dirty="0" smtClean="0"/>
              <a:t>Short stories</a:t>
            </a:r>
          </a:p>
          <a:p>
            <a:r>
              <a:rPr lang="en-US" dirty="0" smtClean="0"/>
              <a:t>Plays (drama)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BlairMdITC TT Medium"/>
              </a:rPr>
              <a:t>Symbolic traditions</a:t>
            </a:r>
          </a:p>
          <a:p>
            <a:endParaRPr lang="en-US" sz="3600" dirty="0">
              <a:solidFill>
                <a:schemeClr val="accent6">
                  <a:lumMod val="75000"/>
                </a:schemeClr>
              </a:solidFill>
              <a:latin typeface="BlairMdITC TT Medium"/>
            </a:endParaRPr>
          </a:p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  <a:latin typeface="BlairMdITC TT Medium"/>
              </a:rPr>
              <a:t>Written traditions</a:t>
            </a:r>
            <a:endParaRPr lang="en-US" sz="3600" dirty="0">
              <a:solidFill>
                <a:schemeClr val="accent6">
                  <a:lumMod val="75000"/>
                </a:schemeClr>
              </a:solidFill>
              <a:latin typeface="BlairMdITC TT Medium"/>
            </a:endParaRPr>
          </a:p>
          <a:p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BlairMdITC TT Medium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217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Proverbs Represented by visual symbols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Adinkra</a:t>
            </a:r>
            <a:r>
              <a:rPr lang="en-US" dirty="0" smtClean="0"/>
              <a:t> patterns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Patterns in cloth &amp; objects.</a:t>
            </a:r>
          </a:p>
          <a:p>
            <a:r>
              <a:rPr lang="en-US" dirty="0" err="1" smtClean="0"/>
              <a:t>Akan</a:t>
            </a:r>
            <a:r>
              <a:rPr lang="en-US" dirty="0" smtClean="0"/>
              <a:t> symbols stamped on fabric or carved in wood.</a:t>
            </a:r>
          </a:p>
          <a:p>
            <a:r>
              <a:rPr lang="en-US" dirty="0" smtClean="0"/>
              <a:t>multilayered metaphors that represent proverbs, maxims and parables, record historical events, express universal values, and concepts uniquely related to how people should treat one another.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Common symbols</a:t>
            </a:r>
            <a:endParaRPr lang="en-US" dirty="0"/>
          </a:p>
        </p:txBody>
      </p:sp>
      <p:pic>
        <p:nvPicPr>
          <p:cNvPr id="7" name="Content Placeholder 6" descr="adinkra-symbols.23585542_std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 t="-4071" b="-407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89253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"art of silent oratory."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24" dirty="0" smtClean="0"/>
              <a:t>Proverbs &amp; </a:t>
            </a:r>
            <a:r>
              <a:rPr lang="en-US" sz="2824" dirty="0"/>
              <a:t>symbolized meanings on cloth and through carvings</a:t>
            </a:r>
          </a:p>
          <a:p>
            <a:endParaRPr lang="en-US" dirty="0"/>
          </a:p>
        </p:txBody>
      </p:sp>
      <p:pic>
        <p:nvPicPr>
          <p:cNvPr id="7" name="Content Placeholder 6" descr="mud cloth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10370" b="-10370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 smtClean="0"/>
              <a:t>Ghanain</a:t>
            </a:r>
            <a:r>
              <a:rPr lang="en-US" dirty="0" smtClean="0"/>
              <a:t> drum - </a:t>
            </a:r>
            <a:r>
              <a:rPr lang="en-US" i="1" dirty="0" err="1" smtClean="0"/>
              <a:t>Kpanlogo</a:t>
            </a:r>
            <a:endParaRPr lang="en-US" i="1" dirty="0"/>
          </a:p>
        </p:txBody>
      </p:sp>
      <p:pic>
        <p:nvPicPr>
          <p:cNvPr id="8" name="Content Placeholder 7" descr="kpl_nat.jpg"/>
          <p:cNvPicPr>
            <a:picLocks noGrp="1" noChangeAspect="1"/>
          </p:cNvPicPr>
          <p:nvPr>
            <p:ph sz="quarter" idx="4"/>
          </p:nvPr>
        </p:nvPicPr>
        <p:blipFill>
          <a:blip r:embed="rId4"/>
          <a:srcRect l="-17967" r="-179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99707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Symbolic communication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Rings on this </a:t>
            </a:r>
            <a:r>
              <a:rPr lang="en-US" dirty="0" err="1" smtClean="0"/>
              <a:t>Akan</a:t>
            </a:r>
            <a:r>
              <a:rPr lang="en-US" dirty="0" smtClean="0"/>
              <a:t> chief…</a:t>
            </a:r>
          </a:p>
          <a:p>
            <a:pPr>
              <a:buNone/>
            </a:pPr>
            <a:r>
              <a:rPr lang="en-US" dirty="0" smtClean="0"/>
              <a:t>encode the folklore of Siamese twin crocodiles that are joined in the stomach.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This symbol </a:t>
            </a:r>
            <a:r>
              <a:rPr lang="en-US" dirty="0" smtClean="0"/>
              <a:t>depicts the </a:t>
            </a:r>
            <a:r>
              <a:rPr lang="en-US" dirty="0" err="1" smtClean="0"/>
              <a:t>Akan</a:t>
            </a:r>
            <a:r>
              <a:rPr lang="en-US" dirty="0" smtClean="0"/>
              <a:t> political belief of democracy</a:t>
            </a:r>
          </a:p>
          <a:p>
            <a:r>
              <a:rPr lang="en-US" dirty="0"/>
              <a:t>Democracy and oneness irrespective of </a:t>
            </a:r>
            <a:r>
              <a:rPr lang="en-US" dirty="0" smtClean="0"/>
              <a:t>ethnic and cultural </a:t>
            </a:r>
            <a:r>
              <a:rPr lang="en-US" dirty="0"/>
              <a:t>differences.</a:t>
            </a:r>
          </a:p>
        </p:txBody>
      </p:sp>
      <p:pic>
        <p:nvPicPr>
          <p:cNvPr id="5" name="Content Placeholder 4" descr="akangold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27410" b="-274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58639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Proverbs Represented by symbolism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Staffs and the Objects associated with leadership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Example: </a:t>
            </a:r>
          </a:p>
          <a:p>
            <a:pPr>
              <a:buNone/>
            </a:pPr>
            <a:r>
              <a:rPr lang="en-US" dirty="0" err="1" smtClean="0"/>
              <a:t>Ghanain</a:t>
            </a:r>
            <a:r>
              <a:rPr lang="en-US" dirty="0" smtClean="0"/>
              <a:t> Spokesmen and their staffs </a:t>
            </a:r>
            <a:r>
              <a:rPr lang="en-US" b="1" dirty="0" smtClean="0"/>
              <a:t>use a combination of symbolic communication and </a:t>
            </a:r>
            <a:r>
              <a:rPr lang="en-US" b="1" dirty="0" err="1" smtClean="0"/>
              <a:t>orature</a:t>
            </a:r>
            <a:r>
              <a:rPr lang="en-US" b="1" dirty="0" smtClean="0"/>
              <a:t>: </a:t>
            </a:r>
            <a:r>
              <a:rPr lang="en-US" dirty="0" smtClean="0"/>
              <a:t>more literal visual image representing proverbs</a:t>
            </a:r>
          </a:p>
          <a:p>
            <a:endParaRPr lang="en-US" dirty="0"/>
          </a:p>
        </p:txBody>
      </p:sp>
      <p:pic>
        <p:nvPicPr>
          <p:cNvPr id="5" name="Content Placeholder 4" descr="Spokesmen_Ghana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-9488" r="-948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80685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Ghana: </a:t>
            </a:r>
            <a:r>
              <a:rPr lang="en-US" dirty="0" err="1" smtClean="0"/>
              <a:t>Akan</a:t>
            </a:r>
            <a:r>
              <a:rPr lang="en-US" dirty="0" smtClean="0"/>
              <a:t> royal oratory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Spokesmen carry these ornate staffs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heads of the staff are carved to represent a proverb, such as</a:t>
            </a:r>
          </a:p>
          <a:p>
            <a:r>
              <a:rPr lang="en-US" b="1" dirty="0" smtClean="0">
                <a:solidFill>
                  <a:srgbClr val="6E3404"/>
                </a:solidFill>
              </a:rPr>
              <a:t>‘If you try to jump over the shoulder of your elder, you will get caught up in his armpit!’ </a:t>
            </a:r>
            <a:r>
              <a:rPr lang="en-US" dirty="0" smtClean="0"/>
              <a:t>This advises people not to get too uppity and rebellious against their elders.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</a:p>
          <a:p>
            <a:endParaRPr lang="en-US" dirty="0"/>
          </a:p>
        </p:txBody>
      </p:sp>
      <p:pic>
        <p:nvPicPr>
          <p:cNvPr id="7" name="Content Placeholder 6" descr="elder_spokesman staff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rcRect l="-25695" r="-2569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68864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Gold weights - currency</a:t>
            </a:r>
            <a:br>
              <a:rPr lang="en-US" dirty="0" smtClean="0"/>
            </a:br>
            <a:r>
              <a:rPr lang="en-US" dirty="0" smtClean="0"/>
              <a:t>embodying popular sayings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Ghana: </a:t>
            </a:r>
            <a:r>
              <a:rPr lang="en-US" b="1" dirty="0" err="1" smtClean="0"/>
              <a:t>Akan</a:t>
            </a:r>
            <a:r>
              <a:rPr lang="en-US" b="1" dirty="0" smtClean="0"/>
              <a:t> gold weights</a:t>
            </a:r>
          </a:p>
          <a:p>
            <a:pPr>
              <a:buNone/>
            </a:pPr>
            <a:r>
              <a:rPr lang="en-US" dirty="0" smtClean="0"/>
              <a:t>A way that </a:t>
            </a:r>
            <a:r>
              <a:rPr lang="en-US" dirty="0" err="1" smtClean="0"/>
              <a:t>Akan</a:t>
            </a:r>
            <a:r>
              <a:rPr lang="en-US" dirty="0" smtClean="0"/>
              <a:t> people encoded and transmitted their knowledge</a:t>
            </a:r>
          </a:p>
          <a:p>
            <a:pPr>
              <a:buNone/>
            </a:pPr>
            <a:r>
              <a:rPr lang="en-US" dirty="0" smtClean="0"/>
              <a:t>Often dealing with issues…such as</a:t>
            </a:r>
          </a:p>
          <a:p>
            <a:r>
              <a:rPr lang="en-US" dirty="0" smtClean="0"/>
              <a:t>Social and political inequality</a:t>
            </a:r>
          </a:p>
          <a:p>
            <a:r>
              <a:rPr lang="en-US" dirty="0" smtClean="0"/>
              <a:t>Conflict resolution</a:t>
            </a:r>
          </a:p>
        </p:txBody>
      </p:sp>
      <p:pic>
        <p:nvPicPr>
          <p:cNvPr id="8" name="Content Placeholder 7" descr="akan gold weights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27609" b="-27609"/>
          <a:stretch>
            <a:fillRect/>
          </a:stretch>
        </p:blipFill>
        <p:spPr>
          <a:xfrm>
            <a:off x="6172200" y="0"/>
            <a:ext cx="4495800" cy="7696200"/>
          </a:xfrm>
        </p:spPr>
      </p:pic>
    </p:spTree>
    <p:extLst>
      <p:ext uri="{BB962C8B-B14F-4D97-AF65-F5344CB8AC3E}">
        <p14:creationId xmlns:p14="http://schemas.microsoft.com/office/powerpoint/2010/main" val="994228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Novel in Nigeria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By Chinua Achebe</a:t>
            </a:r>
          </a:p>
          <a:p>
            <a:r>
              <a:rPr lang="en-US" sz="1800" i="1" dirty="0"/>
              <a:t>Things Fall Apart </a:t>
            </a:r>
            <a:r>
              <a:rPr lang="en-US" sz="1800" dirty="0"/>
              <a:t>(1958) retells the moment of colonialism, and the encounter between the Igbo people and the British, from the perspective of the African people and a traditional community. </a:t>
            </a:r>
          </a:p>
        </p:txBody>
      </p:sp>
      <p:pic>
        <p:nvPicPr>
          <p:cNvPr id="5" name="Content Placeholder 4" descr="things-fall-apart1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-25111" r="-25111"/>
          <a:stretch>
            <a:fillRect/>
          </a:stretch>
        </p:blipFill>
        <p:spPr>
          <a:xfrm>
            <a:off x="1828800" y="3886201"/>
            <a:ext cx="2743200" cy="2697163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295400"/>
            <a:ext cx="2286000" cy="2895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648201"/>
            <a:ext cx="270510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700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works by Chinua Achebe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Arrow of God </a:t>
            </a:r>
            <a:r>
              <a:rPr lang="en-US" b="1" dirty="0" smtClean="0"/>
              <a:t>(1964) </a:t>
            </a:r>
          </a:p>
          <a:p>
            <a:pPr>
              <a:buNone/>
            </a:pPr>
            <a:r>
              <a:rPr lang="en-US" dirty="0" smtClean="0"/>
              <a:t>			later moment in colonial history</a:t>
            </a:r>
          </a:p>
          <a:p>
            <a:r>
              <a:rPr lang="en-US" b="1" i="1" dirty="0" smtClean="0"/>
              <a:t>No Longer at Ease </a:t>
            </a:r>
            <a:r>
              <a:rPr lang="en-US" b="1" dirty="0" smtClean="0"/>
              <a:t>(1960), </a:t>
            </a:r>
            <a:r>
              <a:rPr lang="en-US" b="1" i="1" dirty="0" smtClean="0"/>
              <a:t>Man of the People </a:t>
            </a:r>
            <a:r>
              <a:rPr lang="en-US" b="1" dirty="0" smtClean="0"/>
              <a:t>(1966), and </a:t>
            </a:r>
            <a:r>
              <a:rPr lang="en-US" b="1" i="1" dirty="0" smtClean="0"/>
              <a:t>Anthills of the Savannah </a:t>
            </a:r>
            <a:r>
              <a:rPr lang="en-US" b="1" dirty="0" smtClean="0"/>
              <a:t>(1987)</a:t>
            </a:r>
          </a:p>
          <a:p>
            <a:pPr>
              <a:buNone/>
            </a:pPr>
            <a:r>
              <a:rPr lang="en-US" dirty="0" smtClean="0"/>
              <a:t>			Corruption and contradictions of 			post-independence era.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01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92162"/>
          </a:xfrm>
        </p:spPr>
        <p:txBody>
          <a:bodyPr/>
          <a:lstStyle/>
          <a:p>
            <a:r>
              <a:rPr lang="en-US" dirty="0" smtClean="0"/>
              <a:t>Nigerian author: fiction </a:t>
            </a:r>
            <a:r>
              <a:rPr lang="en-US" dirty="0" smtClean="0"/>
              <a:t>writer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Award </a:t>
            </a:r>
            <a:r>
              <a:rPr lang="en-US" dirty="0"/>
              <a:t>winning African author </a:t>
            </a:r>
            <a:r>
              <a:rPr lang="en-US" b="1" dirty="0" err="1"/>
              <a:t>Chimamanda</a:t>
            </a:r>
            <a:r>
              <a:rPr lang="en-US" b="1" dirty="0"/>
              <a:t> </a:t>
            </a:r>
            <a:r>
              <a:rPr lang="en-US" b="1" dirty="0" err="1"/>
              <a:t>Ngozi</a:t>
            </a:r>
            <a:r>
              <a:rPr lang="en-US" b="1" dirty="0"/>
              <a:t> </a:t>
            </a:r>
            <a:r>
              <a:rPr lang="en-US" b="1" dirty="0" err="1"/>
              <a:t>Adichie</a:t>
            </a:r>
            <a:r>
              <a:rPr lang="en-US" b="1" dirty="0"/>
              <a:t> </a:t>
            </a:r>
            <a:endParaRPr lang="en-US" b="1" dirty="0" smtClean="0"/>
          </a:p>
          <a:p>
            <a:r>
              <a:rPr lang="en-US" dirty="0" smtClean="0"/>
              <a:t>In her book </a:t>
            </a:r>
            <a:r>
              <a:rPr lang="en-US" b="1" i="1" dirty="0" err="1" smtClean="0"/>
              <a:t>Americanah</a:t>
            </a:r>
            <a:r>
              <a:rPr lang="en-US" dirty="0" smtClean="0"/>
              <a:t> </a:t>
            </a:r>
            <a:r>
              <a:rPr lang="en-US" dirty="0" smtClean="0"/>
              <a:t>(2013) </a:t>
            </a:r>
            <a:r>
              <a:rPr lang="en-US" dirty="0" smtClean="0"/>
              <a:t>she mirrors </a:t>
            </a:r>
            <a:r>
              <a:rPr lang="en-US" dirty="0"/>
              <a:t>some of the central issues of her own life; race, immigration and the power of hair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sz="2200" b="1" dirty="0"/>
          </a:p>
          <a:p>
            <a:pPr marL="0" indent="0">
              <a:buNone/>
            </a:pPr>
            <a:r>
              <a:rPr lang="en-US" sz="2200" dirty="0"/>
              <a:t>See interview with Jon Snow </a:t>
            </a:r>
          </a:p>
          <a:p>
            <a:r>
              <a:rPr lang="en-US" dirty="0">
                <a:hlinkClick r:id="rId2"/>
              </a:rPr>
              <a:t>https://www.youtube.com/watch?v=-</a:t>
            </a:r>
            <a:r>
              <a:rPr lang="en-US" dirty="0" smtClean="0">
                <a:hlinkClick r:id="rId2"/>
              </a:rPr>
              <a:t>n8LtRi2i8c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844597"/>
            <a:ext cx="4038600" cy="2644631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1" y="1221915"/>
            <a:ext cx="1743307" cy="246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091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Other works by </a:t>
            </a:r>
            <a:br>
              <a:rPr lang="en-US" dirty="0" smtClean="0"/>
            </a:br>
            <a:r>
              <a:rPr lang="en-US" dirty="0" err="1" smtClean="0"/>
              <a:t>Chimamanda</a:t>
            </a:r>
            <a:r>
              <a:rPr lang="en-US" dirty="0" smtClean="0"/>
              <a:t> </a:t>
            </a:r>
            <a:r>
              <a:rPr lang="en-US" dirty="0" err="1"/>
              <a:t>Ngozi</a:t>
            </a:r>
            <a:r>
              <a:rPr lang="en-US" dirty="0"/>
              <a:t> </a:t>
            </a:r>
            <a:r>
              <a:rPr lang="en-US" dirty="0" err="1"/>
              <a:t>Adichie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Purple </a:t>
            </a:r>
            <a:r>
              <a:rPr lang="en-US" b="1" i="1" dirty="0" smtClean="0"/>
              <a:t>Hibiscus (2003)</a:t>
            </a:r>
            <a:r>
              <a:rPr lang="en-US" b="1" dirty="0" smtClean="0"/>
              <a:t>, </a:t>
            </a:r>
            <a:r>
              <a:rPr lang="en-US" dirty="0"/>
              <a:t>which won the Commonwealth Writers’ Prize and the Hurston/Wright Legacy Award </a:t>
            </a:r>
            <a:endParaRPr lang="en-US" dirty="0" smtClean="0"/>
          </a:p>
          <a:p>
            <a:r>
              <a:rPr lang="en-US" b="1" i="1" dirty="0" smtClean="0"/>
              <a:t>Half </a:t>
            </a:r>
            <a:r>
              <a:rPr lang="en-US" b="1" i="1" dirty="0"/>
              <a:t>of a Yellow </a:t>
            </a:r>
            <a:r>
              <a:rPr lang="en-US" b="1" i="1" dirty="0" smtClean="0"/>
              <a:t>Sun (2006)</a:t>
            </a:r>
            <a:r>
              <a:rPr lang="en-US" b="1" dirty="0" smtClean="0"/>
              <a:t>, </a:t>
            </a:r>
            <a:r>
              <a:rPr lang="en-US" dirty="0"/>
              <a:t>which won the Orange Prize and was a National Book Critics Circle Award Finalist and a </a:t>
            </a:r>
            <a:r>
              <a:rPr lang="en-US" i="1" dirty="0"/>
              <a:t>New York </a:t>
            </a:r>
            <a:r>
              <a:rPr lang="en-US" i="1" dirty="0" smtClean="0"/>
              <a:t>Times</a:t>
            </a:r>
            <a:r>
              <a:rPr lang="en-US" dirty="0"/>
              <a:t> Notable </a:t>
            </a:r>
            <a:r>
              <a:rPr lang="en-US" dirty="0" smtClean="0"/>
              <a:t>Book.</a:t>
            </a:r>
          </a:p>
          <a:p>
            <a:endParaRPr lang="en-US" dirty="0"/>
          </a:p>
          <a:p>
            <a:r>
              <a:rPr lang="en-US" dirty="0" smtClean="0"/>
              <a:t>Author’s website: </a:t>
            </a:r>
            <a:r>
              <a:rPr lang="en-US" dirty="0">
                <a:hlinkClick r:id="rId2"/>
              </a:rPr>
              <a:t>https://www.chimamanda.com/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095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Ghanain</a:t>
            </a:r>
            <a:r>
              <a:rPr lang="en-US" dirty="0" smtClean="0"/>
              <a:t> American Author: </a:t>
            </a:r>
            <a:r>
              <a:rPr lang="en-US" dirty="0" err="1" smtClean="0"/>
              <a:t>Yaa</a:t>
            </a:r>
            <a:r>
              <a:rPr lang="en-US" dirty="0" smtClean="0"/>
              <a:t> Gyasi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Yaa</a:t>
            </a:r>
            <a:r>
              <a:rPr lang="en-US" dirty="0"/>
              <a:t> Gyasi – Discusses Debut Novel </a:t>
            </a:r>
            <a:r>
              <a:rPr lang="en-US" dirty="0" err="1"/>
              <a:t>Homegoing</a:t>
            </a:r>
            <a:r>
              <a:rPr lang="en-US" dirty="0"/>
              <a:t> </a:t>
            </a:r>
            <a:r>
              <a:rPr lang="en-US" dirty="0" smtClean="0"/>
              <a:t>3:02 </a:t>
            </a:r>
            <a:r>
              <a:rPr lang="en-US" dirty="0" err="1" smtClean="0"/>
              <a:t>mins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i="1" dirty="0" err="1"/>
              <a:t>Wallstreet</a:t>
            </a:r>
            <a:r>
              <a:rPr lang="en-US" i="1" dirty="0"/>
              <a:t> </a:t>
            </a:r>
            <a:r>
              <a:rPr lang="en-US" i="1" dirty="0" smtClean="0"/>
              <a:t>Journal </a:t>
            </a:r>
            <a:r>
              <a:rPr lang="en-US" dirty="0"/>
              <a:t>Published May 6 2016. Accessed 10 October 2018. </a:t>
            </a:r>
            <a:r>
              <a:rPr lang="en-US" u="sng" dirty="0">
                <a:hlinkClick r:id="rId2"/>
              </a:rPr>
              <a:t>https://www.youtube.com/watch?v=wheQsYCDezE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875" y="1384950"/>
            <a:ext cx="1740408" cy="2594873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766" y="1384950"/>
            <a:ext cx="3217182" cy="503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904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609</Words>
  <Application>Microsoft Office PowerPoint</Application>
  <PresentationFormat>Widescreen</PresentationFormat>
  <Paragraphs>89</Paragraphs>
  <Slides>13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BlairMdITC TT Medium</vt:lpstr>
      <vt:lpstr>Calibri</vt:lpstr>
      <vt:lpstr>Calibri Light</vt:lpstr>
      <vt:lpstr>Office Theme</vt:lpstr>
      <vt:lpstr>African literary arts – part 2</vt:lpstr>
      <vt:lpstr>African literary arts – part 2</vt:lpstr>
      <vt:lpstr>Proverbs Represented by visual symbols</vt:lpstr>
      <vt:lpstr>the "art of silent oratory."</vt:lpstr>
      <vt:lpstr>Symbolic communication</vt:lpstr>
      <vt:lpstr>Proverbs Represented by symbolism</vt:lpstr>
      <vt:lpstr>Ghana: Akan royal oratory </vt:lpstr>
      <vt:lpstr>Gold weights - currency embodying popular sayings </vt:lpstr>
      <vt:lpstr>The Novel in Nigeria</vt:lpstr>
      <vt:lpstr>Other works by Chinua Achebe</vt:lpstr>
      <vt:lpstr>Nigerian author: fiction writer</vt:lpstr>
      <vt:lpstr>Other works by  Chimamanda Ngozi Adichie</vt:lpstr>
      <vt:lpstr>Ghanain American Author: Yaa Gyasi</vt:lpstr>
    </vt:vector>
  </TitlesOfParts>
  <Company>Indiana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African literary arts – part 2</dc:title>
  <dc:creator>Colleen Haas</dc:creator>
  <cp:lastModifiedBy>Colleen Haas</cp:lastModifiedBy>
  <cp:revision>3</cp:revision>
  <dcterms:created xsi:type="dcterms:W3CDTF">2018-10-08T19:31:01Z</dcterms:created>
  <dcterms:modified xsi:type="dcterms:W3CDTF">2018-10-10T19:55:27Z</dcterms:modified>
</cp:coreProperties>
</file>